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3"/>
  </p:notesMasterIdLst>
  <p:sldIdLst>
    <p:sldId id="375" r:id="rId3"/>
    <p:sldId id="430" r:id="rId4"/>
    <p:sldId id="453" r:id="rId5"/>
    <p:sldId id="412" r:id="rId6"/>
    <p:sldId id="456" r:id="rId7"/>
    <p:sldId id="455" r:id="rId8"/>
    <p:sldId id="470" r:id="rId9"/>
    <p:sldId id="469" r:id="rId10"/>
    <p:sldId id="468" r:id="rId11"/>
    <p:sldId id="445" r:id="rId12"/>
    <p:sldId id="454" r:id="rId13"/>
    <p:sldId id="473" r:id="rId14"/>
    <p:sldId id="471" r:id="rId15"/>
    <p:sldId id="472" r:id="rId16"/>
    <p:sldId id="457" r:id="rId17"/>
    <p:sldId id="467" r:id="rId18"/>
    <p:sldId id="458" r:id="rId19"/>
    <p:sldId id="459" r:id="rId20"/>
    <p:sldId id="449" r:id="rId21"/>
    <p:sldId id="460" r:id="rId22"/>
    <p:sldId id="462" r:id="rId23"/>
    <p:sldId id="464" r:id="rId24"/>
    <p:sldId id="463" r:id="rId25"/>
    <p:sldId id="466" r:id="rId26"/>
    <p:sldId id="465" r:id="rId27"/>
    <p:sldId id="461" r:id="rId28"/>
    <p:sldId id="338" r:id="rId29"/>
    <p:sldId id="395" r:id="rId30"/>
    <p:sldId id="400" r:id="rId31"/>
    <p:sldId id="392" r:id="rId32"/>
    <p:sldId id="391" r:id="rId33"/>
    <p:sldId id="261" r:id="rId34"/>
    <p:sldId id="398" r:id="rId35"/>
    <p:sldId id="399" r:id="rId36"/>
    <p:sldId id="450" r:id="rId37"/>
    <p:sldId id="390" r:id="rId38"/>
    <p:sldId id="403" r:id="rId39"/>
    <p:sldId id="405" r:id="rId40"/>
    <p:sldId id="406" r:id="rId41"/>
    <p:sldId id="407" r:id="rId42"/>
    <p:sldId id="408" r:id="rId43"/>
    <p:sldId id="409" r:id="rId44"/>
    <p:sldId id="411" r:id="rId45"/>
    <p:sldId id="419" r:id="rId46"/>
    <p:sldId id="451" r:id="rId47"/>
    <p:sldId id="401" r:id="rId48"/>
    <p:sldId id="396" r:id="rId49"/>
    <p:sldId id="443" r:id="rId50"/>
    <p:sldId id="444" r:id="rId51"/>
    <p:sldId id="442" r:id="rId52"/>
    <p:sldId id="441" r:id="rId53"/>
    <p:sldId id="402" r:id="rId54"/>
    <p:sldId id="416" r:id="rId55"/>
    <p:sldId id="397" r:id="rId56"/>
    <p:sldId id="420" r:id="rId57"/>
    <p:sldId id="418" r:id="rId58"/>
    <p:sldId id="421" r:id="rId59"/>
    <p:sldId id="435" r:id="rId60"/>
    <p:sldId id="436" r:id="rId61"/>
    <p:sldId id="437" r:id="rId62"/>
    <p:sldId id="432" r:id="rId63"/>
    <p:sldId id="434" r:id="rId64"/>
    <p:sldId id="433" r:id="rId65"/>
    <p:sldId id="422" r:id="rId66"/>
    <p:sldId id="423" r:id="rId67"/>
    <p:sldId id="429" r:id="rId68"/>
    <p:sldId id="431" r:id="rId69"/>
    <p:sldId id="426" r:id="rId70"/>
    <p:sldId id="427" r:id="rId71"/>
    <p:sldId id="42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0" autoAdjust="0"/>
    <p:restoredTop sz="94660"/>
  </p:normalViewPr>
  <p:slideViewPr>
    <p:cSldViewPr snapToGrid="0">
      <p:cViewPr varScale="1">
        <p:scale>
          <a:sx n="72" d="100"/>
          <a:sy n="72" d="100"/>
        </p:scale>
        <p:origin x="6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32</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1/7/2024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1/7/2024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1/7/2024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Difusion</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10515600" cy="5911702"/>
              </a:xfrm>
            </p:spPr>
            <p:txBody>
              <a:bodyPr>
                <a:normAutofit fontScale="85000" lnSpcReduction="20000"/>
              </a:bodyPr>
              <a:lstStyle/>
              <a:p>
                <a:pPr marL="0" indent="0">
                  <a:buNone/>
                </a:pPr>
                <a:r>
                  <a:rPr lang="en-US" dirty="0"/>
                  <a:t>VAEs are a building block of diffusion models  </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r>
                  <a:rPr lang="en-US" dirty="0"/>
                  <a:t>You can think of diffusion models as a stack of VAE layers, using a restricted model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10515600" cy="5911702"/>
              </a:xfrm>
              <a:blipFill>
                <a:blip r:embed="rId2"/>
                <a:stretch>
                  <a:fillRect l="-870" t="-2371" b="-17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1648190" y="1167446"/>
            <a:ext cx="6565461" cy="3101364"/>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1648189" y="4306186"/>
            <a:ext cx="6565461"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8015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6696020" cy="5911702"/>
              </a:xfrm>
            </p:spPr>
            <p:txBody>
              <a:bodyPr>
                <a:normAutofit/>
              </a:bodyPr>
              <a:lstStyle/>
              <a:p>
                <a:pPr marL="0" indent="0">
                  <a:buNone/>
                </a:pPr>
                <a:r>
                  <a:rPr lang="en-US" dirty="0"/>
                  <a:t>Encoder and decoder seek to recover the likelihood of the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endParaRPr lang="en-US" dirty="0"/>
              </a:p>
              <a:p>
                <a:r>
                  <a:rPr lang="en-US" dirty="0"/>
                  <a:t>Can compute likelihood as marginal of joint distribution of input and embedding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6696020" cy="5911702"/>
              </a:xfrm>
              <a:blipFill>
                <a:blip r:embed="rId2"/>
                <a:stretch>
                  <a:fillRect l="-1820" t="-1753" r="-24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139336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719268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fontScale="925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initial state,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is an image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043" t="-1656" r="-1565"/>
                </a:stretch>
              </a:blipFill>
            </p:spPr>
            <p:txBody>
              <a:bodyPr/>
              <a:lstStyle/>
              <a:p>
                <a:r>
                  <a:rPr lang="en-US">
                    <a:noFill/>
                  </a:rPr>
                  <a:t> </a:t>
                </a:r>
              </a:p>
            </p:txBody>
          </p:sp>
        </mc:Fallback>
      </mc:AlternateContent>
    </p:spTree>
    <p:extLst>
      <p:ext uri="{BB962C8B-B14F-4D97-AF65-F5344CB8AC3E}">
        <p14:creationId xmlns:p14="http://schemas.microsoft.com/office/powerpoint/2010/main" val="310946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noise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165422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reverse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forward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decreasing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Markov transition probabilities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den>
                              </m:f>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783"/>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Approximation</a:t>
            </a:r>
          </a:p>
        </p:txBody>
      </p:sp>
    </p:spTree>
    <p:extLst>
      <p:ext uri="{BB962C8B-B14F-4D97-AF65-F5344CB8AC3E}">
        <p14:creationId xmlns:p14="http://schemas.microsoft.com/office/powerpoint/2010/main" val="147371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How can one interpret this complex relationship?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func>
                        </m:e>
                      </m:d>
                    </m:oMath>
                  </m:oMathPara>
                </a14:m>
                <a:endParaRPr lang="en-US" sz="2400"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oMath>
                </a14:m>
                <a:r>
                  <a:rPr lang="en-US" dirty="0"/>
                  <a:t>is the likelihood ratio of the reverse process transition probability to the forward process to the transition probability of the forward process        </a:t>
                </a:r>
              </a:p>
              <a:p>
                <a:r>
                  <a:rPr lang="en-US" dirty="0"/>
                  <a:t>We want to maximize the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754"/>
                </a:stretch>
              </a:blipFill>
            </p:spPr>
            <p:txBody>
              <a:bodyPr/>
              <a:lstStyle/>
              <a:p>
                <a:r>
                  <a:rPr lang="en-US">
                    <a:noFill/>
                  </a:rPr>
                  <a:t> </a:t>
                </a:r>
              </a:p>
            </p:txBody>
          </p:sp>
        </mc:Fallback>
      </mc:AlternateContent>
    </p:spTree>
    <p:extLst>
      <p:ext uri="{BB962C8B-B14F-4D97-AF65-F5344CB8AC3E}">
        <p14:creationId xmlns:p14="http://schemas.microsoft.com/office/powerpoint/2010/main" val="4068072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r>
                  <a:rPr lang="en-US" dirty="0"/>
                  <a:t>Recalling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a14:m>
                <a:r>
                  <a:rPr lang="en-US" dirty="0"/>
                  <a:t>, there is a special property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 </m:t>
                          </m:r>
                        </m:sub>
                        <m:sup>
                          <m:r>
                            <a:rPr lang="en-US" b="0" i="1" smtClean="0">
                              <a:latin typeface="Cambria Math" panose="02040503050406030204" pitchFamily="18" charset="0"/>
                            </a:rPr>
                            <m:t> </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𝑑𝑥</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m:oMathPara>
                </a14:m>
                <a:endParaRPr lang="en-US" dirty="0"/>
              </a:p>
              <a:p>
                <a:r>
                  <a:rPr lang="en-US" dirty="0"/>
                  <a:t>As a result there is a simple linear superposition relationship, with the addition of a noise variable,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𝐼</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1739"/>
                </a:stretch>
              </a:blipFill>
            </p:spPr>
            <p:txBody>
              <a:bodyPr/>
              <a:lstStyle/>
              <a:p>
                <a:r>
                  <a:rPr lang="en-US">
                    <a:noFill/>
                  </a:rPr>
                  <a:t> </a:t>
                </a:r>
              </a:p>
            </p:txBody>
          </p:sp>
        </mc:Fallback>
      </mc:AlternateContent>
    </p:spTree>
    <p:extLst>
      <p:ext uri="{BB962C8B-B14F-4D97-AF65-F5344CB8AC3E}">
        <p14:creationId xmlns:p14="http://schemas.microsoft.com/office/powerpoint/2010/main" val="1380589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Minimize </a:t>
                </a:r>
                <a14:m>
                  <m:oMath xmlns:m="http://schemas.openxmlformats.org/officeDocument/2006/math">
                    <m:r>
                      <a:rPr lang="en-US" sz="2800" b="0" i="1" smtClean="0">
                        <a:latin typeface="Cambria Math" panose="02040503050406030204" pitchFamily="18" charset="0"/>
                      </a:rPr>
                      <m:t>𝐿</m:t>
                    </m:r>
                  </m:oMath>
                </a14:m>
                <a:r>
                  <a:rPr lang="en-US" dirty="0"/>
                  <a:t> by the minimized </a:t>
                </a:r>
                <a:r>
                  <a:rPr lang="en-US"/>
                  <a:t>the following </a:t>
                </a:r>
              </a:p>
              <a:p>
                <a:pPr marL="0" indent="0">
                  <a:buNone/>
                </a:pPr>
                <a:r>
                  <a:rPr lang="en-US"/>
                  <a:t>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293557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At convergence, we want to match the forward and reverse processes,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a:t>
                </a:r>
              </a:p>
              <a:p>
                <a:pPr marL="0" indent="0">
                  <a:buNone/>
                </a:pPr>
                <a:endParaRPr lang="en-US" sz="11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a:p>
                <a:pPr marL="0" indent="0">
                  <a:buNone/>
                </a:pPr>
                <a:r>
                  <a:rPr lang="en-US" dirty="0"/>
                  <a:t>Therefore at convergence: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𝑔</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&gt;1</m:t>
                              </m:r>
                            </m:sub>
                            <m:sup>
                              <m:r>
                                <a:rPr lang="en-US" sz="2400" b="0" i="1" smtClean="0">
                                  <a:latin typeface="Cambria Math" panose="02040503050406030204" pitchFamily="18" charset="0"/>
                                </a:rPr>
                                <m:t> </m:t>
                              </m:r>
                            </m:sup>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e>
                          </m:nary>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07484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352998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0" i="1" smtClean="0">
                        <a:latin typeface="Cambria Math" panose="02040503050406030204" pitchFamily="18" charset="0"/>
                      </a:rPr>
                      <m:t>𝑧</m:t>
                    </m:r>
                  </m:oMath>
                </a14:m>
                <a:endParaRPr lang="en-US" b="1" dirty="0"/>
              </a:p>
              <a:p>
                <a:r>
                  <a:rPr lang="en-US" dirty="0"/>
                  <a:t>VAEs learn by reducing the error between the input, </a:t>
                </a:r>
                <a14:m>
                  <m:oMath xmlns:m="http://schemas.openxmlformats.org/officeDocument/2006/math">
                    <m:r>
                      <a:rPr lang="en-US" b="0" i="1" smtClean="0">
                        <a:latin typeface="Cambria Math" panose="02040503050406030204" pitchFamily="18" charset="0"/>
                      </a:rPr>
                      <m:t>𝑥</m:t>
                    </m:r>
                  </m:oMath>
                </a14:m>
                <a:r>
                  <a:rPr lang="en-US" dirty="0"/>
                  <a:t>, and the output,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a:t>
            </a:r>
          </a:p>
          <a:p>
            <a:r>
              <a:rPr lang="en-US" dirty="0"/>
              <a:t>……………..</a:t>
            </a:r>
          </a:p>
          <a:p>
            <a:endParaRPr lang="en-US" dirty="0"/>
          </a:p>
        </p:txBody>
      </p:sp>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1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to random noise   </a:t>
            </a:r>
          </a:p>
          <a:p>
            <a:pPr lvl="1"/>
            <a:r>
              <a:rPr lang="en-US" dirty="0"/>
              <a:t>Diffusion process use small (incremental) steps to simulate a continuous process  </a:t>
            </a:r>
          </a:p>
          <a:p>
            <a:pPr lvl="1"/>
            <a:r>
              <a:rPr lang="en-US" dirty="0"/>
              <a:t>Each diffusion step produces a new latent variable (latent space)  </a:t>
            </a:r>
          </a:p>
          <a:p>
            <a:r>
              <a:rPr lang="en-US" dirty="0"/>
              <a:t>Generative diffusion models use a </a:t>
            </a:r>
            <a:r>
              <a:rPr lang="en-US" b="1" dirty="0"/>
              <a:t>reverse diffusion process </a:t>
            </a:r>
            <a:r>
              <a:rPr lang="en-US" dirty="0"/>
              <a:t>to transform a random noise image    </a:t>
            </a:r>
          </a:p>
          <a:p>
            <a:pPr lvl="1"/>
            <a:r>
              <a:rPr lang="en-US" dirty="0"/>
              <a:t>Reverse process learned by matching forward process  </a:t>
            </a:r>
          </a:p>
          <a:p>
            <a:r>
              <a:rPr lang="en-US" dirty="0"/>
              <a:t>Diffusion process can be constructed from a long stack of VAEs with simplified model assumptions   </a:t>
            </a:r>
          </a:p>
          <a:p>
            <a:pPr lvl="1"/>
            <a:r>
              <a:rPr lang="en-US" dirty="0"/>
              <a:t>Latent space of dimension equal to image space   </a:t>
            </a:r>
          </a:p>
          <a:p>
            <a:pPr lvl="1"/>
            <a:r>
              <a:rPr lang="en-US" dirty="0"/>
              <a:t>Approximates complex image distributions  </a:t>
            </a:r>
          </a:p>
          <a:p>
            <a:endParaRPr lang="en-US" dirty="0"/>
          </a:p>
        </p:txBody>
      </p:sp>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2"/>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14302</TotalTime>
  <Words>3704</Words>
  <Application>Microsoft Office PowerPoint</Application>
  <PresentationFormat>Widescreen</PresentationFormat>
  <Paragraphs>546</Paragraphs>
  <Slides>70</Slides>
  <Notes>42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Forward and Reverse Diffusion Processes</vt:lpstr>
      <vt:lpstr>Variational Autoencoders</vt:lpstr>
      <vt:lpstr>Variational Autoencoders</vt:lpstr>
      <vt:lpstr>Variational Autoencoders</vt:lpstr>
      <vt:lpstr>Diffusion Processes    </vt:lpstr>
      <vt:lpstr>Diffusion Processes    </vt:lpstr>
      <vt:lpstr>Diffusion Processes    </vt:lpstr>
      <vt:lpstr>Diffusion Processes    </vt:lpstr>
      <vt:lpstr>Diffusion Processes    </vt:lpstr>
      <vt:lpstr>Variational Approximation</vt:lpstr>
      <vt:lpstr>Variational Approximation     </vt:lpstr>
      <vt:lpstr>Variational Approximation     </vt:lpstr>
      <vt:lpstr>Variational Approximation     </vt:lpstr>
      <vt:lpstr>Variational Approximation     </vt:lpstr>
      <vt:lpstr>Variational Approximation     </vt:lpstr>
      <vt:lpstr>Variational Approximation     </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400</cp:revision>
  <dcterms:created xsi:type="dcterms:W3CDTF">2018-12-31T16:25:12Z</dcterms:created>
  <dcterms:modified xsi:type="dcterms:W3CDTF">2024-01-08T16:28:42Z</dcterms:modified>
</cp:coreProperties>
</file>